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9" r:id="rId1"/>
  </p:sldMasterIdLst>
  <p:sldIdLst>
    <p:sldId id="256" r:id="rId2"/>
    <p:sldId id="272" r:id="rId3"/>
    <p:sldId id="257" r:id="rId4"/>
    <p:sldId id="258" r:id="rId5"/>
    <p:sldId id="259" r:id="rId6"/>
    <p:sldId id="268" r:id="rId7"/>
    <p:sldId id="269" r:id="rId8"/>
    <p:sldId id="270" r:id="rId9"/>
    <p:sldId id="264" r:id="rId10"/>
    <p:sldId id="266" r:id="rId11"/>
    <p:sldId id="263" r:id="rId12"/>
    <p:sldId id="262" r:id="rId13"/>
    <p:sldId id="265" r:id="rId14"/>
    <p:sldId id="267" r:id="rId15"/>
    <p:sldId id="271" r:id="rId16"/>
    <p:sldId id="273" r:id="rId17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7"/>
          <p:cNvSpPr>
            <a:spLocks noChangeArrowheads="1"/>
          </p:cNvSpPr>
          <p:nvPr/>
        </p:nvSpPr>
        <p:spPr bwMode="auto">
          <a:xfrm>
            <a:off x="609600" y="1219200"/>
            <a:ext cx="7924800" cy="9144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2540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Line 8"/>
          <p:cNvSpPr>
            <a:spLocks noChangeShapeType="1"/>
          </p:cNvSpPr>
          <p:nvPr/>
        </p:nvSpPr>
        <p:spPr bwMode="auto">
          <a:xfrm>
            <a:off x="1981200" y="3962400"/>
            <a:ext cx="6511925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993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14400" y="1524000"/>
            <a:ext cx="7623175" cy="1752600"/>
          </a:xfrm>
        </p:spPr>
        <p:txBody>
          <a:bodyPr/>
          <a:lstStyle>
            <a:lvl1pPr>
              <a:defRPr sz="5000"/>
            </a:lvl1pPr>
          </a:lstStyle>
          <a:p>
            <a:r>
              <a:rPr lang="ru-RU" altLang="en-US"/>
              <a:t>Образец заголовка</a:t>
            </a:r>
          </a:p>
        </p:txBody>
      </p:sp>
      <p:sp>
        <p:nvSpPr>
          <p:cNvPr id="3993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981200" y="3962400"/>
            <a:ext cx="65532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800"/>
            </a:lvl1pPr>
          </a:lstStyle>
          <a:p>
            <a:r>
              <a:rPr lang="ru-RU" altLang="en-US"/>
              <a:t>Образец подзаголовка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72C0DE-99D8-4B4C-97A8-07FED777C41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5ED5F5-3A9F-46BD-8050-017DB4001873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7813"/>
            <a:ext cx="2057400" cy="585311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7813"/>
            <a:ext cx="6019800" cy="585311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605CB-EDFA-408F-9287-3DAF065B695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Заголовок, текст и 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8454941-E436-4E0D-B9DE-2F379B408D85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Заголовок, 1 большой объект и 2 маленьких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56732D-636B-4886-AB18-82FC7CB0A0E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Заголовок, текст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398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31D422B-948D-4F61-98CB-15C19CCB45F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DB8E708-0FC5-433F-A24F-34F3F0B475DF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EC09D4-87C8-46B9-A3F9-3A71367C05BE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0CFCF02-F1FF-42EE-953A-3FFB1F13DFD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6C85F5-AB02-481F-9AD1-750F1DCFEE88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6ABE34-8DFD-43C0-987D-CAA5ECA71B51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724848-07AC-4D11-AC70-CDBB4A5E9DD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DEC80F-98CA-412E-86B0-16DEA8FE1F3C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39D8ADA-6B76-4F28-9951-2F950A1349C0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7813"/>
            <a:ext cx="8229600" cy="1139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30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en-US" smtClean="0"/>
              <a:t>Образец текста</a:t>
            </a:r>
          </a:p>
          <a:p>
            <a:pPr lvl="1"/>
            <a:r>
              <a:rPr lang="ru-RU" altLang="en-US" smtClean="0"/>
              <a:t>Второй уровень</a:t>
            </a:r>
          </a:p>
          <a:p>
            <a:pPr lvl="2"/>
            <a:r>
              <a:rPr lang="ru-RU" altLang="en-US" smtClean="0"/>
              <a:t>Третий уровень</a:t>
            </a:r>
          </a:p>
          <a:p>
            <a:pPr lvl="3"/>
            <a:r>
              <a:rPr lang="ru-RU" altLang="en-US" smtClean="0"/>
              <a:t>Четвертый уровень</a:t>
            </a:r>
          </a:p>
          <a:p>
            <a:pPr lvl="4"/>
            <a:r>
              <a:rPr lang="ru-RU" altLang="en-US" smtClean="0"/>
              <a:t>Пятый уровень</a:t>
            </a:r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latin typeface="+mj-lt"/>
              </a:defRPr>
            </a:lvl1pPr>
          </a:lstStyle>
          <a:p>
            <a:pPr>
              <a:defRPr/>
            </a:pPr>
            <a:endParaRPr lang="ru-RU" altLang="en-US"/>
          </a:p>
        </p:txBody>
      </p:sp>
      <p:sp>
        <p:nvSpPr>
          <p:cNvPr id="38918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3638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+mj-lt"/>
              </a:defRPr>
            </a:lvl1pPr>
          </a:lstStyle>
          <a:p>
            <a:pPr>
              <a:defRPr/>
            </a:pPr>
            <a:fld id="{2193FBA1-943C-43EA-AC21-71BDE4ECC40B}" type="slidenum">
              <a:rPr lang="ru-RU" altLang="en-US"/>
              <a:pPr>
                <a:defRPr/>
              </a:pPr>
              <a:t>‹#›</a:t>
            </a:fld>
            <a:endParaRPr lang="ru-RU" altLang="en-US"/>
          </a:p>
        </p:txBody>
      </p:sp>
      <p:sp>
        <p:nvSpPr>
          <p:cNvPr id="38919" name="Freeform 7"/>
          <p:cNvSpPr>
            <a:spLocks noChangeArrowheads="1"/>
          </p:cNvSpPr>
          <p:nvPr/>
        </p:nvSpPr>
        <p:spPr bwMode="auto">
          <a:xfrm>
            <a:off x="381000" y="228600"/>
            <a:ext cx="8229600" cy="609600"/>
          </a:xfrm>
          <a:custGeom>
            <a:avLst/>
            <a:gdLst/>
            <a:ahLst/>
            <a:cxnLst>
              <a:cxn ang="0">
                <a:pos x="0" y="1000"/>
              </a:cxn>
              <a:cxn ang="0">
                <a:pos x="0" y="0"/>
              </a:cxn>
              <a:cxn ang="0">
                <a:pos x="1000" y="0"/>
              </a:cxn>
            </a:cxnLst>
            <a:rect l="0" t="0" r="r" b="b"/>
            <a:pathLst>
              <a:path w="1000" h="1000">
                <a:moveTo>
                  <a:pt x="0" y="1000"/>
                </a:moveTo>
                <a:lnTo>
                  <a:pt x="0" y="0"/>
                </a:lnTo>
                <a:lnTo>
                  <a:pt x="1000" y="0"/>
                </a:lnTo>
              </a:path>
            </a:pathLst>
          </a:custGeom>
          <a:noFill/>
          <a:ln w="19050" cap="flat" cmpd="sng">
            <a:solidFill>
              <a:schemeClr val="accent1"/>
            </a:solidFill>
            <a:prstDash val="solid"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38920" name="Line 8"/>
          <p:cNvSpPr>
            <a:spLocks noChangeShapeType="1"/>
          </p:cNvSpPr>
          <p:nvPr/>
        </p:nvSpPr>
        <p:spPr bwMode="auto">
          <a:xfrm>
            <a:off x="457200" y="6172200"/>
            <a:ext cx="8229600" cy="0"/>
          </a:xfrm>
          <a:prstGeom prst="line">
            <a:avLst/>
          </a:prstGeom>
          <a:noFill/>
          <a:ln w="19050">
            <a:solidFill>
              <a:schemeClr val="accent1"/>
            </a:solidFill>
            <a:round/>
            <a:headEnd/>
            <a:tailEnd/>
          </a:ln>
          <a:effectLst/>
        </p:spPr>
        <p:txBody>
          <a:bodyPr/>
          <a:lstStyle/>
          <a:p>
            <a:pPr>
              <a:defRPr/>
            </a:pPr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200">
          <a:solidFill>
            <a:schemeClr val="tx2"/>
          </a:solidFill>
          <a:latin typeface="Garamond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69925" indent="-325438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60000"/>
        <a:buFont typeface="Wingdings" pitchFamily="2" charset="2"/>
        <a:buChar char="q"/>
        <a:defRPr sz="2600">
          <a:solidFill>
            <a:schemeClr val="tx1"/>
          </a:solidFill>
          <a:latin typeface="+mn-lt"/>
        </a:defRPr>
      </a:lvl2pPr>
      <a:lvl3pPr marL="1022350" indent="-35083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65000"/>
        <a:buFont typeface="Wingdings" pitchFamily="2" charset="2"/>
        <a:buChar char="n"/>
        <a:defRPr sz="2200">
          <a:solidFill>
            <a:schemeClr val="tx1"/>
          </a:solidFill>
          <a:latin typeface="+mn-lt"/>
        </a:defRPr>
      </a:lvl3pPr>
      <a:lvl4pPr marL="1339850" indent="-31591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q"/>
        <a:defRPr sz="2000">
          <a:solidFill>
            <a:schemeClr val="tx1"/>
          </a:solidFill>
          <a:latin typeface="+mn-lt"/>
        </a:defRPr>
      </a:lvl4pPr>
      <a:lvl5pPr marL="1681163" indent="-339725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1383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955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30527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509963" indent="-339725" algn="l" rtl="0" fontAlgn="base">
        <a:spcBef>
          <a:spcPct val="20000"/>
        </a:spcBef>
        <a:spcAft>
          <a:spcPct val="0"/>
        </a:spcAft>
        <a:buClr>
          <a:schemeClr val="accent1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ru.wikipedia.org/wiki/%D0%A1%D1%83%D0%B2%D0%BE%D1%80%D0%BE%D0%B2" TargetMode="External"/><Relationship Id="rId2" Type="http://schemas.openxmlformats.org/officeDocument/2006/relationships/hyperlink" Target="http://lib.rus.ec/b/179079" TargetMode="External"/><Relationship Id="rId1" Type="http://schemas.openxmlformats.org/officeDocument/2006/relationships/slideLayout" Target="../slideLayouts/slideLayout4.xml"/><Relationship Id="rId5" Type="http://schemas.openxmlformats.org/officeDocument/2006/relationships/hyperlink" Target="http://taina.aib.ru/biography/aleksandr-suvorov.htm" TargetMode="External"/><Relationship Id="rId4" Type="http://schemas.openxmlformats.org/officeDocument/2006/relationships/hyperlink" Target="http://www.peoples.ru/military/commander/suvorov/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2143125" y="3857625"/>
            <a:ext cx="6699250" cy="19145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endParaRPr lang="ru-RU" sz="1600" smtClean="0"/>
          </a:p>
          <a:p>
            <a:pPr algn="r" eaLnBrk="1" hangingPunct="1">
              <a:lnSpc>
                <a:spcPct val="80000"/>
              </a:lnSpc>
            </a:pPr>
            <a:r>
              <a:rPr lang="ru-RU" sz="2000" b="1" i="1" smtClean="0"/>
              <a:t>О вечность! прекрати твоих шум вечных споров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000" b="1" i="1" smtClean="0"/>
              <a:t>Кто превосходней всех героев в свете был.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000" b="1" i="1" smtClean="0"/>
              <a:t>В святилище твое от нас в сей день вступил,</a:t>
            </a:r>
          </a:p>
          <a:p>
            <a:pPr algn="r" eaLnBrk="1" hangingPunct="1">
              <a:lnSpc>
                <a:spcPct val="80000"/>
              </a:lnSpc>
            </a:pPr>
            <a:r>
              <a:rPr lang="ru-RU" sz="2000" b="1" i="1" smtClean="0"/>
              <a:t>Суворов.</a:t>
            </a:r>
          </a:p>
          <a:p>
            <a:pPr algn="r" eaLnBrk="1" hangingPunct="1">
              <a:lnSpc>
                <a:spcPct val="80000"/>
              </a:lnSpc>
            </a:pPr>
            <a:endParaRPr lang="ru-RU" sz="2000" b="1" i="1" smtClean="0"/>
          </a:p>
          <a:p>
            <a:pPr algn="r" eaLnBrk="1" hangingPunct="1">
              <a:lnSpc>
                <a:spcPct val="80000"/>
              </a:lnSpc>
            </a:pPr>
            <a:r>
              <a:rPr lang="ru-RU" sz="2000" b="1" i="1" smtClean="0"/>
              <a:t>май 1800  Г.Р. Державин</a:t>
            </a:r>
          </a:p>
          <a:p>
            <a:pPr algn="r" eaLnBrk="1" hangingPunct="1">
              <a:lnSpc>
                <a:spcPct val="80000"/>
              </a:lnSpc>
            </a:pPr>
            <a:endParaRPr lang="ru-RU" sz="2000" b="1" i="1" smtClean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3438" y="857232"/>
            <a:ext cx="2857488" cy="3205783"/>
          </a:xfrm>
          <a:prstGeom prst="decagon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6" name="TextBox 5"/>
          <p:cNvSpPr txBox="1">
            <a:spLocks noChangeArrowheads="1"/>
          </p:cNvSpPr>
          <p:nvPr/>
        </p:nvSpPr>
        <p:spPr bwMode="auto">
          <a:xfrm>
            <a:off x="4071938" y="357188"/>
            <a:ext cx="4857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 b="1" i="1">
                <a:solidFill>
                  <a:srgbClr val="002060"/>
                </a:solidFill>
                <a:latin typeface="Cambria Math" pitchFamily="18" charset="0"/>
                <a:ea typeface="Cambria Math" pitchFamily="18" charset="0"/>
                <a:cs typeface="Cambria Math" pitchFamily="18" charset="0"/>
              </a:rPr>
              <a:t>Александр Васильевич Суворов</a:t>
            </a:r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85720" y="214290"/>
            <a:ext cx="2381250" cy="37338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Прямоугольник 6"/>
          <p:cNvSpPr/>
          <p:nvPr/>
        </p:nvSpPr>
        <p:spPr bwMode="auto">
          <a:xfrm>
            <a:off x="2857500" y="5572125"/>
            <a:ext cx="2286000" cy="5000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endParaRPr lang="ru-RU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23850" y="260350"/>
            <a:ext cx="6192838" cy="659765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400" smtClean="0"/>
              <a:t>Орден Святого апостола Андрея Первозванного (09.11.1787) — за сражение под Кинбурном; бриллиантовые знаки к ордену (1789) — за сражение при Фокшанах;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А. В. Суворов стал одним из 3 Георгиевских кавалеров за всю историю ордена, награждённых с 3-й по 1-ю степень. 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Орден Святого Георгия 1-го кл. бол.кр. (18.10.1789, № 7) — «превосходное искусство и отличное мужество во всяком случае, наипаче же при атаке многочисленных турецких сил, верховным визирем предводимых в 11 день сентября на реке Рымнике»;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Орден Святого Георгия 2-го кл. (30.07.1773, № 8) — «За произведённое храброе и мужественное дело с вверенным его руководству деташаментом при атаке на Туртукай»;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Орден Святого Георгия 3-го кл. (19.08.1771, № 34) — «За храбрость и мужественные подвиги, оказанные 770 и 771 годов с вверенным ему деташаментом против польских возмутителей, когда он благоразумными распоряжениями в случившихся сражениях, поражая везде их партии, одержал над ними победы»;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Золотая шпага с бриллиантами и лаврами (10.07.1775) — в честь победы над турками; вторая шпага с бриллиантами и лавровыми венками за победу при Рымнике (1789);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Орден Святого Владимира 1-й ст. (28.07.1783) — за победы над ногайцами в Крыму;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Орден Святого Александра Невского (20.12.1771) — за победу над польскими конфедератами;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Орден Святой Анны (09.1770) — за бои с польскими конфедератами;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Кавалер большого креста Иоанна Иерусалимского;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Австрийский Военный орден Марии Терезии 1-й кл.;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Прусские: орден Красного орла 1-й ст., орден Чёрного орла, «За заслуги»;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Сардинские: Св. Анунциаты, Св. Маврикия и Лазаря;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Баварские: орден Святого Губерта, орден Золотого льва;</a:t>
            </a:r>
          </a:p>
          <a:p>
            <a:pPr eaLnBrk="1" hangingPunct="1">
              <a:lnSpc>
                <a:spcPct val="80000"/>
              </a:lnSpc>
            </a:pPr>
            <a:r>
              <a:rPr lang="ru-RU" sz="1400" smtClean="0"/>
              <a:t>Французские: орден Кармельской Богородицы, орден Святого Лазаря.</a:t>
            </a:r>
          </a:p>
        </p:txBody>
      </p:sp>
      <p:pic>
        <p:nvPicPr>
          <p:cNvPr id="11267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6948488" y="333375"/>
            <a:ext cx="1689100" cy="3957638"/>
          </a:xfrm>
          <a:noFill/>
        </p:spPr>
      </p:pic>
      <p:sp>
        <p:nvSpPr>
          <p:cNvPr id="11268" name="Rectangle 6"/>
          <p:cNvSpPr>
            <a:spLocks noChangeArrowheads="1"/>
          </p:cNvSpPr>
          <p:nvPr/>
        </p:nvSpPr>
        <p:spPr bwMode="auto">
          <a:xfrm>
            <a:off x="6767513" y="4365625"/>
            <a:ext cx="2376487" cy="1739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Орден Св. Георгия 1-й степени. Вышитая звезда и лента принадлежали А. В. Суворову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339975" y="260350"/>
            <a:ext cx="4043363" cy="5510213"/>
          </a:xfrm>
          <a:noFill/>
        </p:spPr>
      </p:pic>
      <p:sp>
        <p:nvSpPr>
          <p:cNvPr id="12291" name="Rectangle 7"/>
          <p:cNvSpPr>
            <a:spLocks noChangeArrowheads="1"/>
          </p:cNvSpPr>
          <p:nvPr/>
        </p:nvSpPr>
        <p:spPr bwMode="auto">
          <a:xfrm>
            <a:off x="1187450" y="5805488"/>
            <a:ext cx="651986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Был похоронен в Нижней Благовещенской церкви Александро-Невской лавры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/>
              <a:t>В память о Суворове…</a:t>
            </a:r>
          </a:p>
        </p:txBody>
      </p:sp>
      <p:pic>
        <p:nvPicPr>
          <p:cNvPr id="13315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44463" y="1700213"/>
            <a:ext cx="2627312" cy="2884487"/>
          </a:xfrm>
          <a:noFill/>
        </p:spPr>
      </p:pic>
      <p:pic>
        <p:nvPicPr>
          <p:cNvPr id="13316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6040438" y="1628775"/>
            <a:ext cx="2298700" cy="3486150"/>
          </a:xfrm>
          <a:noFill/>
        </p:spPr>
      </p:pic>
      <p:sp>
        <p:nvSpPr>
          <p:cNvPr id="13317" name="Rectangle 7"/>
          <p:cNvSpPr>
            <a:spLocks noChangeArrowheads="1"/>
          </p:cNvSpPr>
          <p:nvPr/>
        </p:nvSpPr>
        <p:spPr bwMode="auto">
          <a:xfrm>
            <a:off x="395288" y="4797425"/>
            <a:ext cx="29527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Памятник Суворову в швейцарских Альпах</a:t>
            </a:r>
          </a:p>
        </p:txBody>
      </p:sp>
      <p:sp>
        <p:nvSpPr>
          <p:cNvPr id="13318" name="Rectangle 11"/>
          <p:cNvSpPr>
            <a:spLocks noChangeArrowheads="1"/>
          </p:cNvSpPr>
          <p:nvPr/>
        </p:nvSpPr>
        <p:spPr bwMode="auto">
          <a:xfrm>
            <a:off x="5219700" y="5157788"/>
            <a:ext cx="3924300" cy="1465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Марка «Суворов в Альпах» (с рисунка Николая Аввакумова, 1941, Москва, Государственный музей изобразительных искусств имени А. С. Пушкина)</a:t>
            </a:r>
          </a:p>
        </p:txBody>
      </p:sp>
      <p:pic>
        <p:nvPicPr>
          <p:cNvPr id="13319" name="Picture 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3221038" y="1628775"/>
            <a:ext cx="2293937" cy="3052763"/>
          </a:xfrm>
          <a:noFill/>
        </p:spPr>
      </p:pic>
      <p:sp>
        <p:nvSpPr>
          <p:cNvPr id="13320" name="Rectangle 15"/>
          <p:cNvSpPr>
            <a:spLocks noChangeArrowheads="1"/>
          </p:cNvSpPr>
          <p:nvPr/>
        </p:nvSpPr>
        <p:spPr bwMode="auto">
          <a:xfrm>
            <a:off x="2916238" y="4868863"/>
            <a:ext cx="2376487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Памятник Суворову на месте редута на берегу Салгира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79388" y="2060575"/>
            <a:ext cx="2771775" cy="3816350"/>
          </a:xfrm>
          <a:noFill/>
        </p:spPr>
      </p:pic>
      <p:pic>
        <p:nvPicPr>
          <p:cNvPr id="14339" name="Picture 8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5807075" y="2276475"/>
            <a:ext cx="3336925" cy="3600450"/>
          </a:xfrm>
          <a:noFill/>
        </p:spPr>
      </p:pic>
      <p:sp>
        <p:nvSpPr>
          <p:cNvPr id="14340" name="Rectangle 7"/>
          <p:cNvSpPr>
            <a:spLocks noChangeArrowheads="1"/>
          </p:cNvSpPr>
          <p:nvPr/>
        </p:nvSpPr>
        <p:spPr bwMode="auto">
          <a:xfrm>
            <a:off x="0" y="5942013"/>
            <a:ext cx="4140200" cy="91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Памятник Суворову в Санкт-Петербурге, Михаил Козловский, 1801</a:t>
            </a:r>
          </a:p>
        </p:txBody>
      </p:sp>
      <p:sp>
        <p:nvSpPr>
          <p:cNvPr id="14341" name="Rectangle 11"/>
          <p:cNvSpPr>
            <a:spLocks noChangeArrowheads="1"/>
          </p:cNvSpPr>
          <p:nvPr/>
        </p:nvSpPr>
        <p:spPr bwMode="auto">
          <a:xfrm>
            <a:off x="5292725" y="6021388"/>
            <a:ext cx="41370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Памятник Суворову в Москве. Скульптор О. К. Комов</a:t>
            </a:r>
          </a:p>
        </p:txBody>
      </p:sp>
      <p:pic>
        <p:nvPicPr>
          <p:cNvPr id="14342" name="Picture 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3348038" y="188913"/>
            <a:ext cx="2481262" cy="3311525"/>
          </a:xfrm>
          <a:noFill/>
        </p:spPr>
      </p:pic>
      <p:sp>
        <p:nvSpPr>
          <p:cNvPr id="14343" name="Rectangle 15"/>
          <p:cNvSpPr>
            <a:spLocks noChangeArrowheads="1"/>
          </p:cNvSpPr>
          <p:nvPr/>
        </p:nvSpPr>
        <p:spPr bwMode="auto">
          <a:xfrm>
            <a:off x="2916238" y="3573463"/>
            <a:ext cx="331152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Памятник А. В. Суворову в Севастополе, 1983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611188" y="1052513"/>
            <a:ext cx="3568700" cy="3573462"/>
          </a:xfrm>
          <a:noFill/>
        </p:spPr>
      </p:pic>
      <p:pic>
        <p:nvPicPr>
          <p:cNvPr id="15363" name="Picture 7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427538" y="1196975"/>
            <a:ext cx="4367212" cy="3416300"/>
          </a:xfrm>
          <a:noFill/>
        </p:spPr>
      </p:pic>
      <p:sp>
        <p:nvSpPr>
          <p:cNvPr id="15364" name="Rectangle 10"/>
          <p:cNvSpPr>
            <a:spLocks noChangeArrowheads="1"/>
          </p:cNvSpPr>
          <p:nvPr/>
        </p:nvSpPr>
        <p:spPr bwMode="auto">
          <a:xfrm>
            <a:off x="323850" y="4941888"/>
            <a:ext cx="412273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Орден Суворова III степени</a:t>
            </a:r>
          </a:p>
        </p:txBody>
      </p:sp>
      <p:sp>
        <p:nvSpPr>
          <p:cNvPr id="15365" name="Rectangle 11"/>
          <p:cNvSpPr>
            <a:spLocks noChangeArrowheads="1"/>
          </p:cNvSpPr>
          <p:nvPr/>
        </p:nvSpPr>
        <p:spPr bwMode="auto">
          <a:xfrm>
            <a:off x="4500563" y="4797425"/>
            <a:ext cx="447040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400"/>
              <a:t>Мемориальный музей </a:t>
            </a:r>
          </a:p>
          <a:p>
            <a:pPr algn="ctr"/>
            <a:r>
              <a:rPr lang="ru-RU" sz="2400"/>
              <a:t>Суворова в Санкт-Петербурге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b="1" smtClean="0"/>
              <a:t>Информационные ресурсы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186738" cy="4530725"/>
          </a:xfrm>
        </p:spPr>
        <p:txBody>
          <a:bodyPr/>
          <a:lstStyle/>
          <a:p>
            <a:pPr eaLnBrk="1" hangingPunct="1"/>
            <a:r>
              <a:rPr lang="en-US" smtClean="0">
                <a:hlinkClick r:id="rId2"/>
              </a:rPr>
              <a:t>http://lib.rus.ec/b/179079</a:t>
            </a:r>
            <a:endParaRPr lang="ru-RU" smtClean="0"/>
          </a:p>
          <a:p>
            <a:pPr eaLnBrk="1" hangingPunct="1"/>
            <a:r>
              <a:rPr lang="en-US" smtClean="0">
                <a:hlinkClick r:id="rId3"/>
              </a:rPr>
              <a:t>http://ru.wikipedia.org/wiki/%D0%A1%D1%83%D0%B2%D0%BE%D1%80%D0%BE%D0%B2</a:t>
            </a:r>
            <a:endParaRPr lang="ru-RU" smtClean="0"/>
          </a:p>
          <a:p>
            <a:pPr eaLnBrk="1" hangingPunct="1"/>
            <a:r>
              <a:rPr lang="en-US" smtClean="0">
                <a:hlinkClick r:id="rId4"/>
              </a:rPr>
              <a:t>http://www.peoples.ru/military/commander/suvorov/</a:t>
            </a:r>
            <a:endParaRPr lang="ru-RU" smtClean="0"/>
          </a:p>
          <a:p>
            <a:pPr eaLnBrk="1" hangingPunct="1"/>
            <a:r>
              <a:rPr lang="en-US" smtClean="0">
                <a:hlinkClick r:id="rId5"/>
              </a:rPr>
              <a:t>http://taina.aib.ru/biography/aleksandr-suvorov.htm</a:t>
            </a:r>
            <a:endParaRPr lang="ru-RU" smtClean="0"/>
          </a:p>
          <a:p>
            <a:pPr eaLnBrk="1" hangingPunct="1">
              <a:buFont typeface="Wingdings" pitchFamily="2" charset="2"/>
              <a:buNone/>
            </a:pPr>
            <a:endParaRPr lang="ru-RU" smtClean="0"/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4000500" y="5286375"/>
            <a:ext cx="2286000" cy="5000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400" b="1" smtClean="0">
                <a:solidFill>
                  <a:schemeClr val="tx1"/>
                </a:solidFill>
                <a:latin typeface="Times New Roman" pitchFamily="18" charset="0"/>
              </a:rPr>
              <a:t>pptcloud.ru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t-RU" dirty="0" smtClean="0"/>
              <a:t>Ватсап номеры 8 986 717 4259                             Майл: </a:t>
            </a:r>
            <a:r>
              <a:rPr lang="ru-RU" dirty="0" smtClean="0"/>
              <a:t>zulfira69@</a:t>
            </a:r>
            <a:r>
              <a:rPr lang="en-US" dirty="0" err="1" smtClean="0"/>
              <a:t>bk</a:t>
            </a:r>
            <a:r>
              <a:rPr lang="tt-RU" dirty="0" smtClean="0"/>
              <a:t>.</a:t>
            </a:r>
            <a:r>
              <a:rPr lang="en-US" dirty="0" err="1" smtClean="0"/>
              <a:t>ru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Ми</a:t>
            </a:r>
            <a:r>
              <a:rPr lang="tt-RU" dirty="0" smtClean="0"/>
              <a:t>ңа майл почтасына  шулай ук Суворов турында Ворд документы ясап җибәрәсез. Портретын куйсагызда ярый.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err="1" smtClean="0"/>
              <a:t>Ис</a:t>
            </a:r>
            <a:r>
              <a:rPr lang="tt-RU" dirty="0" smtClean="0"/>
              <a:t>әнмесез укучылар.</a:t>
            </a:r>
            <a:endParaRPr lang="ru-RU" dirty="0" smtClean="0"/>
          </a:p>
          <a:p>
            <a:r>
              <a:rPr lang="tt-RU" dirty="0" smtClean="0"/>
              <a:t>Бүгенге тема :</a:t>
            </a:r>
            <a:r>
              <a:rPr lang="ru-RU" dirty="0" smtClean="0"/>
              <a:t>Участие России в борьбе с революционной Францией. Итальянский и Швейцарский походы А.В. Суворова. Действия эскадры Ф.Ф. Ушакова в Средиземном море.</a:t>
            </a:r>
          </a:p>
          <a:p>
            <a:r>
              <a:rPr lang="tt-RU" dirty="0" smtClean="0"/>
              <a:t>П.22 ачасыз.43-44 битләр. Суворов турында укыйбыз.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285750" y="714375"/>
            <a:ext cx="3805238" cy="4910138"/>
          </a:xfrm>
          <a:noFill/>
        </p:spPr>
      </p:pic>
      <p:sp>
        <p:nvSpPr>
          <p:cNvPr id="4099" name="Rectangle 7"/>
          <p:cNvSpPr>
            <a:spLocks noChangeArrowheads="1"/>
          </p:cNvSpPr>
          <p:nvPr/>
        </p:nvSpPr>
        <p:spPr bwMode="auto">
          <a:xfrm>
            <a:off x="4140200" y="0"/>
            <a:ext cx="4537075" cy="798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endParaRPr lang="ru-RU"/>
          </a:p>
          <a:p>
            <a:r>
              <a:rPr lang="ru-RU" b="1"/>
              <a:t>13 (24) ноября 1729 — 6 (18) мая 1800</a:t>
            </a:r>
          </a:p>
          <a:p>
            <a:endParaRPr lang="ru-RU" b="1"/>
          </a:p>
          <a:p>
            <a:r>
              <a:rPr lang="ru-RU" b="1"/>
              <a:t>Граф Александр Васильевич Италийский, граф Суворов-Рымникский</a:t>
            </a:r>
          </a:p>
          <a:p>
            <a:r>
              <a:rPr lang="ru-RU" b="1"/>
              <a:t>Место рождения	Москва</a:t>
            </a:r>
          </a:p>
          <a:p>
            <a:r>
              <a:rPr lang="ru-RU" b="1"/>
              <a:t>Место смерти	Санкт-Петербург</a:t>
            </a:r>
          </a:p>
          <a:p>
            <a:r>
              <a:rPr lang="ru-RU" b="1"/>
              <a:t>Принадлежность	 Российская империя</a:t>
            </a:r>
          </a:p>
          <a:p>
            <a:r>
              <a:rPr lang="ru-RU" b="1"/>
              <a:t>Годы службы	1748—1800</a:t>
            </a:r>
          </a:p>
          <a:p>
            <a:r>
              <a:rPr lang="ru-RU" b="1"/>
              <a:t>Звание	Генералиссимус</a:t>
            </a:r>
          </a:p>
          <a:p>
            <a:r>
              <a:rPr lang="ru-RU" b="1"/>
              <a:t>Командовал	армией</a:t>
            </a:r>
          </a:p>
          <a:p>
            <a:r>
              <a:rPr lang="ru-RU" b="1"/>
              <a:t>Сражения/войны	</a:t>
            </a:r>
            <a:endParaRPr lang="en-US" b="1"/>
          </a:p>
          <a:p>
            <a:r>
              <a:rPr lang="en-US" b="1"/>
              <a:t>                </a:t>
            </a:r>
            <a:r>
              <a:rPr lang="ru-RU" b="1"/>
              <a:t>Кинбурнская баталия (1787),</a:t>
            </a:r>
          </a:p>
          <a:p>
            <a:pPr algn="ctr"/>
            <a:r>
              <a:rPr lang="en-US" b="1"/>
              <a:t>    </a:t>
            </a:r>
            <a:r>
              <a:rPr lang="ru-RU" b="1"/>
              <a:t>Фокшаны (1789),</a:t>
            </a:r>
          </a:p>
          <a:p>
            <a:pPr algn="ctr"/>
            <a:r>
              <a:rPr lang="ru-RU" b="1"/>
              <a:t>Рымник (1789),</a:t>
            </a:r>
          </a:p>
          <a:p>
            <a:pPr algn="ctr"/>
            <a:r>
              <a:rPr lang="en-US" b="1"/>
              <a:t>               </a:t>
            </a:r>
            <a:r>
              <a:rPr lang="ru-RU" b="1"/>
              <a:t>Штурм Измаила (1790),</a:t>
            </a:r>
          </a:p>
          <a:p>
            <a:pPr algn="ctr"/>
            <a:r>
              <a:rPr lang="en-US" b="1"/>
              <a:t>         </a:t>
            </a:r>
            <a:r>
              <a:rPr lang="ru-RU" b="1"/>
              <a:t>Штурм Праги (1794)</a:t>
            </a:r>
          </a:p>
          <a:p>
            <a:r>
              <a:rPr lang="ru-RU" b="1"/>
              <a:t>			</a:t>
            </a:r>
          </a:p>
          <a:p>
            <a:r>
              <a:rPr lang="ru-RU"/>
              <a:t>	</a:t>
            </a:r>
          </a:p>
          <a:p>
            <a:r>
              <a:rPr lang="ru-RU"/>
              <a:t>		</a:t>
            </a:r>
          </a:p>
          <a:p>
            <a:r>
              <a:rPr lang="ru-RU"/>
              <a:t>		</a:t>
            </a:r>
          </a:p>
          <a:p>
            <a:endParaRPr lang="ru-RU"/>
          </a:p>
          <a:p>
            <a:r>
              <a:rPr lang="ru-RU"/>
              <a:t>	</a:t>
            </a:r>
          </a:p>
          <a:p>
            <a:r>
              <a:rPr lang="ru-RU"/>
              <a:t>	</a:t>
            </a:r>
          </a:p>
          <a:p>
            <a:pPr>
              <a:spcBef>
                <a:spcPct val="50000"/>
              </a:spcBef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2997200"/>
            <a:ext cx="8064500" cy="3133725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ru-RU" sz="1700" b="1" smtClean="0"/>
              <a:t>Родился 13 (24) ноября 1729 или 1730 года в семье военного. </a:t>
            </a:r>
            <a:endParaRPr lang="en-US" sz="1700" b="1" smtClean="0"/>
          </a:p>
          <a:p>
            <a:pPr eaLnBrk="1" hangingPunct="1">
              <a:lnSpc>
                <a:spcPct val="80000"/>
              </a:lnSpc>
            </a:pPr>
            <a:r>
              <a:rPr lang="ru-RU" sz="1700" b="1" smtClean="0"/>
              <a:t>Его отец, Василий Иванович Суворов — генерал-аншеф и сенатор . Мать — Авдотья (Евдокия) Федосеевна Суворова, в девичестве Манукова. </a:t>
            </a:r>
            <a:endParaRPr lang="en-US" sz="1700" b="1" smtClean="0"/>
          </a:p>
          <a:p>
            <a:pPr eaLnBrk="1" hangingPunct="1">
              <a:lnSpc>
                <a:spcPct val="80000"/>
              </a:lnSpc>
            </a:pPr>
            <a:r>
              <a:rPr lang="ru-RU" sz="1700" b="1" smtClean="0"/>
              <a:t>По родословной легенде Суворовы происходят от древней шведской благородной фамилии. Предок их, Сувор, выехал в Россию в 1622 году при царе Михаиле Фёдоровиче и принял российское подданство.</a:t>
            </a:r>
          </a:p>
          <a:p>
            <a:pPr eaLnBrk="1" hangingPunct="1">
              <a:lnSpc>
                <a:spcPct val="80000"/>
              </a:lnSpc>
            </a:pPr>
            <a:endParaRPr lang="ru-RU" sz="1700" b="1" smtClean="0"/>
          </a:p>
          <a:p>
            <a:pPr eaLnBrk="1" hangingPunct="1">
              <a:lnSpc>
                <a:spcPct val="80000"/>
              </a:lnSpc>
            </a:pPr>
            <a:r>
              <a:rPr lang="ru-RU" sz="1700" b="1" smtClean="0"/>
              <a:t>Назван Александром в честь Александра Невского. Детство провёл в отцовском имении в деревне. Суворов рос слабым, часто болел. Отец готовил его на гражданскую службу.</a:t>
            </a:r>
            <a:endParaRPr lang="en-US" sz="1700" b="1" smtClean="0"/>
          </a:p>
          <a:p>
            <a:pPr eaLnBrk="1" hangingPunct="1">
              <a:lnSpc>
                <a:spcPct val="80000"/>
              </a:lnSpc>
            </a:pPr>
            <a:r>
              <a:rPr lang="ru-RU" sz="1700" b="1" smtClean="0"/>
              <a:t>В 1742 году был зачислен мушкетёром в лейб-гвардии Семёновский полк </a:t>
            </a:r>
          </a:p>
        </p:txBody>
      </p:sp>
      <p:pic>
        <p:nvPicPr>
          <p:cNvPr id="5123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411413" y="260350"/>
            <a:ext cx="1978025" cy="2447925"/>
          </a:xfrm>
          <a:noFill/>
        </p:spPr>
      </p:pic>
      <p:pic>
        <p:nvPicPr>
          <p:cNvPr id="5124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6773863" y="260350"/>
            <a:ext cx="1938337" cy="2405063"/>
          </a:xfrm>
          <a:noFill/>
        </p:spPr>
      </p:pic>
      <p:pic>
        <p:nvPicPr>
          <p:cNvPr id="5125" name="Picture 10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643438" y="260350"/>
            <a:ext cx="1814512" cy="250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126" name="Picture 1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395288" y="260350"/>
            <a:ext cx="1885950" cy="2466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ru-RU" b="1" smtClean="0">
                <a:solidFill>
                  <a:schemeClr val="accent1"/>
                </a:solidFill>
              </a:rPr>
              <a:t>Сражения/войны</a:t>
            </a:r>
          </a:p>
        </p:txBody>
      </p:sp>
      <p:pic>
        <p:nvPicPr>
          <p:cNvPr id="6147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0" y="1290638"/>
            <a:ext cx="4572000" cy="3271837"/>
          </a:xfrm>
          <a:noFill/>
        </p:spPr>
      </p:pic>
      <p:sp>
        <p:nvSpPr>
          <p:cNvPr id="6148" name="Rectangle 7"/>
          <p:cNvSpPr>
            <a:spLocks noChangeArrowheads="1"/>
          </p:cNvSpPr>
          <p:nvPr/>
        </p:nvSpPr>
        <p:spPr bwMode="auto">
          <a:xfrm>
            <a:off x="179388" y="4724400"/>
            <a:ext cx="4105275" cy="1465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/>
              <a:t>«Взятие крепости Кольберг в ходе Семилетней войны». А. Коцебу. 1852 год. На картине изображено взятие крепости русскими войсками в 1761 году.</a:t>
            </a:r>
          </a:p>
        </p:txBody>
      </p:sp>
      <p:pic>
        <p:nvPicPr>
          <p:cNvPr id="6149" name="Picture 8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4572000" y="1287463"/>
            <a:ext cx="4319588" cy="3241675"/>
          </a:xfrm>
          <a:noFill/>
        </p:spPr>
      </p:pic>
      <p:sp>
        <p:nvSpPr>
          <p:cNvPr id="6150" name="Rectangle 11"/>
          <p:cNvSpPr>
            <a:spLocks noChangeArrowheads="1"/>
          </p:cNvSpPr>
          <p:nvPr/>
        </p:nvSpPr>
        <p:spPr bwMode="auto">
          <a:xfrm>
            <a:off x="4787900" y="5013325"/>
            <a:ext cx="391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1848. Сражение при Кунерсдорфе.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5364163" y="549275"/>
            <a:ext cx="3178175" cy="1612900"/>
          </a:xfrm>
        </p:spPr>
        <p:txBody>
          <a:bodyPr/>
          <a:lstStyle/>
          <a:p>
            <a:pPr eaLnBrk="1" hangingPunct="1"/>
            <a:r>
              <a:rPr lang="ru-RU" sz="2600" smtClean="0"/>
              <a:t>Русско-турецкая война 1768—1774</a:t>
            </a:r>
          </a:p>
        </p:txBody>
      </p:sp>
      <p:pic>
        <p:nvPicPr>
          <p:cNvPr id="7171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250825" y="476250"/>
            <a:ext cx="4824413" cy="3160713"/>
          </a:xfrm>
          <a:noFill/>
        </p:spPr>
      </p:pic>
      <p:sp>
        <p:nvSpPr>
          <p:cNvPr id="7172" name="Rectangle 7"/>
          <p:cNvSpPr>
            <a:spLocks noChangeArrowheads="1"/>
          </p:cNvSpPr>
          <p:nvPr/>
        </p:nvSpPr>
        <p:spPr bwMode="auto">
          <a:xfrm>
            <a:off x="1042988" y="4797425"/>
            <a:ext cx="3667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Сражение при Козлуджи</a:t>
            </a:r>
          </a:p>
        </p:txBody>
      </p:sp>
      <p:pic>
        <p:nvPicPr>
          <p:cNvPr id="7173" name="Picture 1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5076825" y="3009900"/>
            <a:ext cx="4067175" cy="3309938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827088" y="765175"/>
            <a:ext cx="7561262" cy="5059363"/>
          </a:xfrm>
          <a:noFill/>
        </p:spPr>
      </p:pic>
      <p:sp>
        <p:nvSpPr>
          <p:cNvPr id="8195" name="Rectangle 7"/>
          <p:cNvSpPr>
            <a:spLocks noChangeArrowheads="1"/>
          </p:cNvSpPr>
          <p:nvPr/>
        </p:nvSpPr>
        <p:spPr bwMode="auto">
          <a:xfrm>
            <a:off x="1476375" y="6092825"/>
            <a:ext cx="6035675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ru-RU" sz="2800"/>
              <a:t>Русско-турецкая война 1787—1791</a:t>
            </a:r>
          </a:p>
        </p:txBody>
      </p:sp>
      <p:sp>
        <p:nvSpPr>
          <p:cNvPr id="4" name="Прямоугольник 3"/>
          <p:cNvSpPr/>
          <p:nvPr/>
        </p:nvSpPr>
        <p:spPr bwMode="auto">
          <a:xfrm>
            <a:off x="3714750" y="0"/>
            <a:ext cx="2286000" cy="500063"/>
          </a:xfrm>
          <a:prstGeom prst="rect">
            <a:avLst/>
          </a:prstGeom>
          <a:ln>
            <a:headEnd type="none" w="med" len="med"/>
            <a:tailEnd type="none" w="med" len="me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 eaLnBrk="0" hangingPunct="0">
              <a:defRPr/>
            </a:pPr>
            <a:r>
              <a:rPr lang="en-US" sz="2400" b="1" smtClean="0">
                <a:solidFill>
                  <a:schemeClr val="tx1"/>
                </a:solidFill>
                <a:latin typeface="Times New Roman" pitchFamily="18" charset="0"/>
              </a:rPr>
              <a:t>pptcloud.ru</a:t>
            </a:r>
            <a:endParaRPr lang="ru-RU" sz="2400" b="1" dirty="0">
              <a:solidFill>
                <a:schemeClr val="tx1"/>
              </a:solidFill>
              <a:latin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95288" y="549275"/>
            <a:ext cx="2674937" cy="2476500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600" smtClean="0"/>
              <a:t>Кинбурнская баталия</a:t>
            </a:r>
          </a:p>
        </p:txBody>
      </p:sp>
      <p:pic>
        <p:nvPicPr>
          <p:cNvPr id="9219" name="Picture 4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2"/>
          <a:srcRect/>
          <a:stretch>
            <a:fillRect/>
          </a:stretch>
        </p:blipFill>
        <p:spPr>
          <a:xfrm>
            <a:off x="3851275" y="117475"/>
            <a:ext cx="4943475" cy="3711575"/>
          </a:xfrm>
          <a:noFill/>
        </p:spPr>
      </p:pic>
      <p:pic>
        <p:nvPicPr>
          <p:cNvPr id="9220" name="Picture 7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3211513"/>
            <a:ext cx="5148263" cy="3646487"/>
          </a:xfrm>
          <a:noFill/>
        </p:spPr>
      </p:pic>
      <p:sp>
        <p:nvSpPr>
          <p:cNvPr id="9221" name="Rectangle 10"/>
          <p:cNvSpPr>
            <a:spLocks noChangeArrowheads="1"/>
          </p:cNvSpPr>
          <p:nvPr/>
        </p:nvSpPr>
        <p:spPr bwMode="auto">
          <a:xfrm>
            <a:off x="5291138" y="4508500"/>
            <a:ext cx="3852862" cy="1187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400"/>
              <a:t>Подавление польского восстания </a:t>
            </a:r>
            <a:endParaRPr lang="en-US" sz="2400"/>
          </a:p>
          <a:p>
            <a:r>
              <a:rPr lang="ru-RU" sz="2400"/>
              <a:t>1794 года. Штурм Праги.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1619250" y="260350"/>
            <a:ext cx="5184775" cy="2217738"/>
          </a:xfrm>
          <a:noFill/>
        </p:spPr>
      </p:pic>
      <p:pic>
        <p:nvPicPr>
          <p:cNvPr id="10243" name="Picture 9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/>
          <a:srcRect/>
          <a:stretch>
            <a:fillRect/>
          </a:stretch>
        </p:blipFill>
        <p:spPr>
          <a:xfrm>
            <a:off x="0" y="3357563"/>
            <a:ext cx="4679950" cy="2676525"/>
          </a:xfrm>
          <a:noFill/>
        </p:spPr>
      </p:pic>
      <p:sp>
        <p:nvSpPr>
          <p:cNvPr id="10244" name="Rectangle 7"/>
          <p:cNvSpPr>
            <a:spLocks noChangeArrowheads="1"/>
          </p:cNvSpPr>
          <p:nvPr/>
        </p:nvSpPr>
        <p:spPr bwMode="auto">
          <a:xfrm>
            <a:off x="1979613" y="2492375"/>
            <a:ext cx="44037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/>
              <a:t>Итальянский поход 1799 года</a:t>
            </a:r>
          </a:p>
        </p:txBody>
      </p:sp>
      <p:sp>
        <p:nvSpPr>
          <p:cNvPr id="10245" name="Rectangle 8"/>
          <p:cNvSpPr>
            <a:spLocks noChangeArrowheads="1"/>
          </p:cNvSpPr>
          <p:nvPr/>
        </p:nvSpPr>
        <p:spPr bwMode="auto">
          <a:xfrm>
            <a:off x="1979613" y="6338888"/>
            <a:ext cx="3498850" cy="519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800"/>
              <a:t>Швейцарский поход</a:t>
            </a:r>
          </a:p>
        </p:txBody>
      </p:sp>
      <p:pic>
        <p:nvPicPr>
          <p:cNvPr id="10246" name="Picture 16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/>
          <a:srcRect/>
          <a:stretch>
            <a:fillRect/>
          </a:stretch>
        </p:blipFill>
        <p:spPr>
          <a:xfrm>
            <a:off x="4932363" y="3213100"/>
            <a:ext cx="3938587" cy="279082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Край">
  <a:themeElements>
    <a:clrScheme name="Край 7">
      <a:dk1>
        <a:srgbClr val="000000"/>
      </a:dk1>
      <a:lt1>
        <a:srgbClr val="FFFFFF"/>
      </a:lt1>
      <a:dk2>
        <a:srgbClr val="006633"/>
      </a:dk2>
      <a:lt2>
        <a:srgbClr val="5F5F5F"/>
      </a:lt2>
      <a:accent1>
        <a:srgbClr val="CC9900"/>
      </a:accent1>
      <a:accent2>
        <a:srgbClr val="3B812F"/>
      </a:accent2>
      <a:accent3>
        <a:srgbClr val="FFFFFF"/>
      </a:accent3>
      <a:accent4>
        <a:srgbClr val="000000"/>
      </a:accent4>
      <a:accent5>
        <a:srgbClr val="E2CAAA"/>
      </a:accent5>
      <a:accent6>
        <a:srgbClr val="35742A"/>
      </a:accent6>
      <a:hlink>
        <a:srgbClr val="996600"/>
      </a:hlink>
      <a:folHlink>
        <a:srgbClr val="AFBF39"/>
      </a:folHlink>
    </a:clrScheme>
    <a:fontScheme name="Край">
      <a:majorFont>
        <a:latin typeface="Garamond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Край 1">
        <a:dk1>
          <a:srgbClr val="333333"/>
        </a:dk1>
        <a:lt1>
          <a:srgbClr val="FFFFFF"/>
        </a:lt1>
        <a:dk2>
          <a:srgbClr val="820000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C1AAAA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2">
        <a:dk1>
          <a:srgbClr val="333333"/>
        </a:dk1>
        <a:lt1>
          <a:srgbClr val="CCCCFF"/>
        </a:lt1>
        <a:dk2>
          <a:srgbClr val="0B0506"/>
        </a:dk2>
        <a:lt2>
          <a:srgbClr val="FFFFFF"/>
        </a:lt2>
        <a:accent1>
          <a:srgbClr val="3366CC"/>
        </a:accent1>
        <a:accent2>
          <a:srgbClr val="3333CC"/>
        </a:accent2>
        <a:accent3>
          <a:srgbClr val="AAAAAA"/>
        </a:accent3>
        <a:accent4>
          <a:srgbClr val="AEAEDA"/>
        </a:accent4>
        <a:accent5>
          <a:srgbClr val="ADB8E2"/>
        </a:accent5>
        <a:accent6>
          <a:srgbClr val="2D2DB9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3">
        <a:dk1>
          <a:srgbClr val="333333"/>
        </a:dk1>
        <a:lt1>
          <a:srgbClr val="FFFFFF"/>
        </a:lt1>
        <a:dk2>
          <a:srgbClr val="221013"/>
        </a:dk2>
        <a:lt2>
          <a:srgbClr val="FFFFFF"/>
        </a:lt2>
        <a:accent1>
          <a:srgbClr val="CC3300"/>
        </a:accent1>
        <a:accent2>
          <a:srgbClr val="CC9900"/>
        </a:accent2>
        <a:accent3>
          <a:srgbClr val="ABAAAA"/>
        </a:accent3>
        <a:accent4>
          <a:srgbClr val="DADADA"/>
        </a:accent4>
        <a:accent5>
          <a:srgbClr val="E2ADAA"/>
        </a:accent5>
        <a:accent6>
          <a:srgbClr val="B98A00"/>
        </a:accent6>
        <a:hlink>
          <a:srgbClr val="808080"/>
        </a:hlink>
        <a:folHlink>
          <a:srgbClr val="6666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4">
        <a:dk1>
          <a:srgbClr val="11054B"/>
        </a:dk1>
        <a:lt1>
          <a:srgbClr val="FFFFFF"/>
        </a:lt1>
        <a:dk2>
          <a:srgbClr val="0000CC"/>
        </a:dk2>
        <a:lt2>
          <a:srgbClr val="FFFFFF"/>
        </a:lt2>
        <a:accent1>
          <a:srgbClr val="FF6600"/>
        </a:accent1>
        <a:accent2>
          <a:srgbClr val="FF3300"/>
        </a:accent2>
        <a:accent3>
          <a:srgbClr val="AAAAE2"/>
        </a:accent3>
        <a:accent4>
          <a:srgbClr val="DADADA"/>
        </a:accent4>
        <a:accent5>
          <a:srgbClr val="FFB8AA"/>
        </a:accent5>
        <a:accent6>
          <a:srgbClr val="E72D00"/>
        </a:accent6>
        <a:hlink>
          <a:srgbClr val="CC9900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5">
        <a:dk1>
          <a:srgbClr val="9B8D65"/>
        </a:dk1>
        <a:lt1>
          <a:srgbClr val="F8F8F8"/>
        </a:lt1>
        <a:dk2>
          <a:srgbClr val="002600"/>
        </a:dk2>
        <a:lt2>
          <a:srgbClr val="FAFACC"/>
        </a:lt2>
        <a:accent1>
          <a:srgbClr val="CC9933"/>
        </a:accent1>
        <a:accent2>
          <a:srgbClr val="8F9967"/>
        </a:accent2>
        <a:accent3>
          <a:srgbClr val="AAACAA"/>
        </a:accent3>
        <a:accent4>
          <a:srgbClr val="D4D4D4"/>
        </a:accent4>
        <a:accent5>
          <a:srgbClr val="E2CAAD"/>
        </a:accent5>
        <a:accent6>
          <a:srgbClr val="818A5D"/>
        </a:accent6>
        <a:hlink>
          <a:srgbClr val="336600"/>
        </a:hlink>
        <a:folHlink>
          <a:srgbClr val="8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6">
        <a:dk1>
          <a:srgbClr val="333333"/>
        </a:dk1>
        <a:lt1>
          <a:srgbClr val="FFFFFF"/>
        </a:lt1>
        <a:dk2>
          <a:srgbClr val="006699"/>
        </a:dk2>
        <a:lt2>
          <a:srgbClr val="FFFFFF"/>
        </a:lt2>
        <a:accent1>
          <a:srgbClr val="CC9900"/>
        </a:accent1>
        <a:accent2>
          <a:srgbClr val="FF9900"/>
        </a:accent2>
        <a:accent3>
          <a:srgbClr val="AAB8CA"/>
        </a:accent3>
        <a:accent4>
          <a:srgbClr val="DADADA"/>
        </a:accent4>
        <a:accent5>
          <a:srgbClr val="E2CAAA"/>
        </a:accent5>
        <a:accent6>
          <a:srgbClr val="E78A00"/>
        </a:accent6>
        <a:hlink>
          <a:srgbClr val="FFCC00"/>
        </a:hlink>
        <a:folHlink>
          <a:srgbClr val="706F3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Край 7">
        <a:dk1>
          <a:srgbClr val="000000"/>
        </a:dk1>
        <a:lt1>
          <a:srgbClr val="FFFFFF"/>
        </a:lt1>
        <a:dk2>
          <a:srgbClr val="006633"/>
        </a:dk2>
        <a:lt2>
          <a:srgbClr val="5F5F5F"/>
        </a:lt2>
        <a:accent1>
          <a:srgbClr val="CC9900"/>
        </a:accent1>
        <a:accent2>
          <a:srgbClr val="3B812F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35742A"/>
        </a:accent6>
        <a:hlink>
          <a:srgbClr val="996600"/>
        </a:hlink>
        <a:folHlink>
          <a:srgbClr val="AFBF3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8">
        <a:dk1>
          <a:srgbClr val="000000"/>
        </a:dk1>
        <a:lt1>
          <a:srgbClr val="FFFFFF"/>
        </a:lt1>
        <a:dk2>
          <a:srgbClr val="CC0000"/>
        </a:dk2>
        <a:lt2>
          <a:srgbClr val="666699"/>
        </a:lt2>
        <a:accent1>
          <a:srgbClr val="808080"/>
        </a:accent1>
        <a:accent2>
          <a:srgbClr val="999933"/>
        </a:accent2>
        <a:accent3>
          <a:srgbClr val="FFFFFF"/>
        </a:accent3>
        <a:accent4>
          <a:srgbClr val="000000"/>
        </a:accent4>
        <a:accent5>
          <a:srgbClr val="C0C0C0"/>
        </a:accent5>
        <a:accent6>
          <a:srgbClr val="8A8A2D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Край 9">
        <a:dk1>
          <a:srgbClr val="000000"/>
        </a:dk1>
        <a:lt1>
          <a:srgbClr val="FFFFFF"/>
        </a:lt1>
        <a:dk2>
          <a:srgbClr val="003399"/>
        </a:dk2>
        <a:lt2>
          <a:srgbClr val="666699"/>
        </a:lt2>
        <a:accent1>
          <a:srgbClr val="009999"/>
        </a:accent1>
        <a:accent2>
          <a:srgbClr val="4C6D4E"/>
        </a:accent2>
        <a:accent3>
          <a:srgbClr val="FFFFFF"/>
        </a:accent3>
        <a:accent4>
          <a:srgbClr val="000000"/>
        </a:accent4>
        <a:accent5>
          <a:srgbClr val="AACACA"/>
        </a:accent5>
        <a:accent6>
          <a:srgbClr val="446246"/>
        </a:accent6>
        <a:hlink>
          <a:srgbClr val="4C6D80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Edge</Template>
  <TotalTime>175</TotalTime>
  <Words>708</Words>
  <Application>Microsoft Office PowerPoint</Application>
  <PresentationFormat>Экран (4:3)</PresentationFormat>
  <Paragraphs>86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Край</vt:lpstr>
      <vt:lpstr>Слайд 1</vt:lpstr>
      <vt:lpstr>Слайд 2</vt:lpstr>
      <vt:lpstr>Слайд 3</vt:lpstr>
      <vt:lpstr>Слайд 4</vt:lpstr>
      <vt:lpstr>Сражения/войны</vt:lpstr>
      <vt:lpstr>Слайд 6</vt:lpstr>
      <vt:lpstr>Слайд 7</vt:lpstr>
      <vt:lpstr>Слайд 8</vt:lpstr>
      <vt:lpstr>Слайд 9</vt:lpstr>
      <vt:lpstr>Слайд 10</vt:lpstr>
      <vt:lpstr>Слайд 11</vt:lpstr>
      <vt:lpstr>В память о Суворове…</vt:lpstr>
      <vt:lpstr>Слайд 13</vt:lpstr>
      <vt:lpstr>Слайд 14</vt:lpstr>
      <vt:lpstr>Информационные ресурсы</vt:lpstr>
      <vt:lpstr>Ватсап номеры 8 986 717 4259                             Майл: zulfira69@bk.ru Миңа майл почтасына  шулай ук Суворов турында Ворд документы ясап җибәрәсез. Портретын куйсагызда ярый.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Творческое задание к уроку</dc:title>
  <dc:subject>Александр Васильевич Суворов</dc:subject>
  <dc:creator>Анастасия Атапина, 10 а класс, МОУ СОШ № 15</dc:creator>
  <cp:lastModifiedBy>Comp</cp:lastModifiedBy>
  <cp:revision>9</cp:revision>
  <dcterms:created xsi:type="dcterms:W3CDTF">2010-05-10T14:14:57Z</dcterms:created>
  <dcterms:modified xsi:type="dcterms:W3CDTF">2020-04-10T16:29:54Z</dcterms:modified>
  <cp:category>ЭОР</cp:category>
</cp:coreProperties>
</file>